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7675" cy="9931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95"/>
          </a:xfrm>
          <a:prstGeom prst="rect">
            <a:avLst/>
          </a:prstGeom>
        </p:spPr>
        <p:txBody>
          <a:bodyPr vert="horz" lIns="93278" tIns="46639" rIns="93278" bIns="4663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59" cy="498295"/>
          </a:xfrm>
          <a:prstGeom prst="rect">
            <a:avLst/>
          </a:prstGeom>
        </p:spPr>
        <p:txBody>
          <a:bodyPr vert="horz" lIns="93278" tIns="46639" rIns="93278" bIns="46639" rtlCol="0"/>
          <a:lstStyle>
            <a:lvl1pPr algn="r">
              <a:defRPr sz="1200"/>
            </a:lvl1pPr>
          </a:lstStyle>
          <a:p>
            <a:fld id="{E7A3EDBB-35A1-421D-8D56-86562574F96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3109"/>
            <a:ext cx="2945659" cy="498294"/>
          </a:xfrm>
          <a:prstGeom prst="rect">
            <a:avLst/>
          </a:prstGeom>
        </p:spPr>
        <p:txBody>
          <a:bodyPr vert="horz" lIns="93278" tIns="46639" rIns="93278" bIns="4663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2" y="9433109"/>
            <a:ext cx="2945659" cy="498294"/>
          </a:xfrm>
          <a:prstGeom prst="rect">
            <a:avLst/>
          </a:prstGeom>
        </p:spPr>
        <p:txBody>
          <a:bodyPr vert="horz" lIns="93278" tIns="46639" rIns="93278" bIns="46639" rtlCol="0" anchor="b"/>
          <a:lstStyle>
            <a:lvl1pPr algn="r">
              <a:defRPr sz="1200"/>
            </a:lvl1pPr>
          </a:lstStyle>
          <a:p>
            <a:fld id="{0524B27B-5021-45CF-B4E3-B4404EF335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0029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95"/>
          </a:xfrm>
          <a:prstGeom prst="rect">
            <a:avLst/>
          </a:prstGeom>
        </p:spPr>
        <p:txBody>
          <a:bodyPr vert="horz" lIns="93278" tIns="46639" rIns="93278" bIns="4663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59" cy="498295"/>
          </a:xfrm>
          <a:prstGeom prst="rect">
            <a:avLst/>
          </a:prstGeom>
        </p:spPr>
        <p:txBody>
          <a:bodyPr vert="horz" lIns="93278" tIns="46639" rIns="93278" bIns="46639" rtlCol="0"/>
          <a:lstStyle>
            <a:lvl1pPr algn="r">
              <a:defRPr sz="1200"/>
            </a:lvl1pPr>
          </a:lstStyle>
          <a:p>
            <a:fld id="{1A7CFB29-B895-4D93-A3E3-6D8FC691589E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8" tIns="46639" rIns="93278" bIns="4663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9486"/>
            <a:ext cx="5438140" cy="3910489"/>
          </a:xfrm>
          <a:prstGeom prst="rect">
            <a:avLst/>
          </a:prstGeom>
        </p:spPr>
        <p:txBody>
          <a:bodyPr vert="horz" lIns="93278" tIns="46639" rIns="93278" bIns="4663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3109"/>
            <a:ext cx="2945659" cy="498294"/>
          </a:xfrm>
          <a:prstGeom prst="rect">
            <a:avLst/>
          </a:prstGeom>
        </p:spPr>
        <p:txBody>
          <a:bodyPr vert="horz" lIns="93278" tIns="46639" rIns="93278" bIns="4663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2" y="9433109"/>
            <a:ext cx="2945659" cy="498294"/>
          </a:xfrm>
          <a:prstGeom prst="rect">
            <a:avLst/>
          </a:prstGeom>
        </p:spPr>
        <p:txBody>
          <a:bodyPr vert="horz" lIns="93278" tIns="46639" rIns="93278" bIns="46639" rtlCol="0" anchor="b"/>
          <a:lstStyle>
            <a:lvl1pPr algn="r">
              <a:defRPr sz="1200"/>
            </a:lvl1pPr>
          </a:lstStyle>
          <a:p>
            <a:fld id="{52A5382C-AB54-4967-86D5-E64646F454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148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7628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57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807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135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622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634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753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2314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2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17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61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716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1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218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2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95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80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2BF3259-7ABD-4DC1-8B6D-D1767BA69E70}" type="datetimeFigureOut">
              <a:rPr lang="es-MX" smtClean="0"/>
              <a:t>24/02/2017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226A532-40F6-43B6-B901-07F283A8F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304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  <p:sldLayoutId id="214748384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ducacioncontinua@teschi.edu.mx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042503" y="2715648"/>
            <a:ext cx="6640285" cy="147025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261499" y="1599564"/>
            <a:ext cx="609929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/>
              </a:rPr>
              <a:t>AUTOMATIZACIÓN NEUMÁTICA </a:t>
            </a:r>
          </a:p>
          <a:p>
            <a:pPr algn="ctr"/>
            <a:r>
              <a:rPr lang="es-E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/>
              </a:rPr>
              <a:t>Y ELECTRO-NEUMÁTICA</a:t>
            </a:r>
            <a:endParaRPr lang="es-E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B0F0"/>
              </a:solidFill>
              <a:effectLst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25774" y="856442"/>
            <a:ext cx="711346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200" b="1" dirty="0">
                <a:latin typeface="+gotham"/>
              </a:rPr>
              <a:t>EL TECNOLÓGICO DE ESTUDIOS SUPERIORES DE CHIMALHUACÁN</a:t>
            </a:r>
          </a:p>
          <a:p>
            <a:pPr algn="ctr"/>
            <a:r>
              <a:rPr lang="es-ES" sz="1200" b="1" dirty="0">
                <a:latin typeface="+gotham"/>
              </a:rPr>
              <a:t> A TRAVÉS </a:t>
            </a:r>
            <a:r>
              <a:rPr lang="es-ES" sz="1200" b="1" dirty="0" smtClean="0">
                <a:latin typeface="+gotham"/>
              </a:rPr>
              <a:t>DE LA SUBDIRECCIÓN DE VINCULACIÓN Y EL ÁREA </a:t>
            </a:r>
            <a:r>
              <a:rPr lang="es-ES" sz="1200" b="1" dirty="0">
                <a:latin typeface="+gotham"/>
              </a:rPr>
              <a:t>DE EDUCACIÓN CONTINUA CONVOCA </a:t>
            </a:r>
            <a:r>
              <a:rPr lang="es-MX" sz="1200" b="1" dirty="0">
                <a:latin typeface="+gotham"/>
              </a:rPr>
              <a:t>A LA COMUNIDAD TECNOLÓGICA Y PÚBLICO EN GENERAL</a:t>
            </a:r>
            <a:r>
              <a:rPr lang="es-ES" sz="1200" b="1" dirty="0">
                <a:latin typeface="+gotham"/>
              </a:rPr>
              <a:t> </a:t>
            </a:r>
            <a:r>
              <a:rPr lang="es-MX" sz="1200" b="1" dirty="0">
                <a:latin typeface="+gotham"/>
              </a:rPr>
              <a:t>A INSCRIBIRSE AL CURSO DE:</a:t>
            </a:r>
            <a:r>
              <a:rPr lang="es-MX" sz="1600" b="1" dirty="0"/>
              <a:t/>
            </a:r>
            <a:br>
              <a:rPr lang="es-MX" sz="1600" b="1" dirty="0"/>
            </a:br>
            <a:endParaRPr lang="es-ES" sz="1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24543" y="3690257"/>
            <a:ext cx="2960914" cy="2481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/>
          </a:p>
        </p:txBody>
      </p:sp>
      <p:sp>
        <p:nvSpPr>
          <p:cNvPr id="16" name="CuadroTexto 15"/>
          <p:cNvSpPr txBox="1"/>
          <p:nvPr/>
        </p:nvSpPr>
        <p:spPr>
          <a:xfrm>
            <a:off x="576943" y="3842657"/>
            <a:ext cx="2960914" cy="2481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685787" y="2479484"/>
            <a:ext cx="3386847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50" dirty="0" smtClean="0"/>
              <a:t> </a:t>
            </a:r>
            <a:endParaRPr lang="es-ES" sz="1050" dirty="0" smtClean="0">
              <a:solidFill>
                <a:srgbClr val="00B0F0"/>
              </a:solidFill>
            </a:endParaRPr>
          </a:p>
          <a:p>
            <a:pPr algn="ctr"/>
            <a:r>
              <a:rPr lang="es-ES" sz="1050" dirty="0" smtClean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INSTRUCTOR : </a:t>
            </a:r>
          </a:p>
          <a:p>
            <a:pPr algn="ctr"/>
            <a:r>
              <a:rPr lang="es-ES" sz="120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ING. ISMAEL CALDERÓN CAMPOS</a:t>
            </a:r>
          </a:p>
          <a:p>
            <a:pPr algn="ctr"/>
            <a:endParaRPr lang="es-ES" sz="500" dirty="0" smtClean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ES" sz="1050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Instructor con los conocimientos y experiencia necesaria en la impartición de cursos en ingeniería de control y automatización.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s-MX" sz="1050" b="1" dirty="0" smtClean="0">
              <a:solidFill>
                <a:srgbClr val="00B0F0"/>
              </a:solidFill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s-MX" sz="1050" b="1" dirty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Duración: </a:t>
            </a:r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30 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horas, en 6 </a:t>
            </a:r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sesiones 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sabatinas </a:t>
            </a:r>
            <a:endParaRPr lang="es-MX" sz="1050" b="1" dirty="0" smtClean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s-MX" sz="1050" b="1" dirty="0" smtClean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s-MX" sz="1050" b="1" dirty="0" smtClean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Fecha de inicio : 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11 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de Marzo de </a:t>
            </a:r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2017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s-MX" sz="80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s-MX" sz="80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(Fechas sujetas a demanda de </a:t>
            </a:r>
            <a:r>
              <a:rPr lang="es-MX" sz="80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participantes).</a:t>
            </a:r>
            <a:endParaRPr lang="es-MX" sz="1050" b="1" dirty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s-MX" sz="1050" dirty="0" smtClean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MX" sz="1050" dirty="0">
                <a:solidFill>
                  <a:srgbClr val="9966FF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es-MX" sz="1050" b="1" dirty="0" smtClean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Horario</a:t>
            </a:r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08:00 </a:t>
            </a:r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a 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13:00 </a:t>
            </a:r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Horas</a:t>
            </a:r>
            <a:r>
              <a:rPr lang="es-MX" sz="1050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ctr"/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s-MX" sz="1050" dirty="0" smtClean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MX" sz="1050" b="1" dirty="0" smtClean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Costo</a:t>
            </a:r>
            <a:r>
              <a:rPr lang="es-MX" sz="1050" b="1" dirty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es-MX" sz="1050" dirty="0">
              <a:solidFill>
                <a:srgbClr val="00B0F0"/>
              </a:solidFill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Alumnos, Egresados y Docentes del TESCHI: $543.00</a:t>
            </a:r>
            <a:endParaRPr lang="es-MX" sz="1050" dirty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MX" sz="1050" b="1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Público en General: $747.00</a:t>
            </a:r>
            <a:endParaRPr lang="es-MX" sz="1050" dirty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MX" sz="900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(El monto deberá cubrirse sin excepción una semana</a:t>
            </a:r>
          </a:p>
          <a:p>
            <a:pPr algn="ctr"/>
            <a:r>
              <a:rPr lang="es-MX" sz="900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Previa al inicio del curso).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357252" y="2839488"/>
            <a:ext cx="296980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rgbClr val="00B0F0"/>
                </a:solidFill>
                <a:latin typeface="+GOTHAM"/>
              </a:rPr>
              <a:t>Perfil del participante:</a:t>
            </a:r>
          </a:p>
          <a:p>
            <a:pPr algn="ctr"/>
            <a:r>
              <a:rPr lang="es-MX" sz="1100" dirty="0" smtClean="0">
                <a:latin typeface="+GOTHAM"/>
              </a:rPr>
              <a:t>Estudiantes y personas con conocimientos en Programación, Electrónica, Controlador Lógico Programable e Interfaces.</a:t>
            </a:r>
            <a:endParaRPr lang="es-MX" sz="1100" dirty="0">
              <a:latin typeface="+GOTHAM"/>
            </a:endParaRPr>
          </a:p>
          <a:p>
            <a:pPr algn="ctr"/>
            <a:endParaRPr lang="es-MX" sz="1100" b="1" dirty="0" smtClean="0">
              <a:solidFill>
                <a:srgbClr val="00B0F0"/>
              </a:solidFill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MX" sz="1100" b="1" dirty="0" smtClean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Objetivo </a:t>
            </a:r>
            <a:r>
              <a:rPr lang="es-MX" sz="1100" b="1" dirty="0">
                <a:solidFill>
                  <a:srgbClr val="00B0F0"/>
                </a:solidFill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del curso:</a:t>
            </a:r>
          </a:p>
          <a:p>
            <a:pPr algn="ctr"/>
            <a:r>
              <a:rPr lang="es-MX" sz="1100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Diseñar, implementar, manipular, modificar y mantener sistemas automatizados para la solución de problemas en el sector productivo</a:t>
            </a:r>
            <a:r>
              <a:rPr lang="es-MX" sz="1100" dirty="0" smtClean="0"/>
              <a:t>.</a:t>
            </a:r>
            <a:endParaRPr lang="es-MX" sz="1100" dirty="0" smtClean="0">
              <a:latin typeface="+GOTHAM"/>
            </a:endParaRPr>
          </a:p>
          <a:p>
            <a:pPr algn="ctr"/>
            <a:endParaRPr lang="es-MX" sz="1100" dirty="0" smtClean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s-MX" sz="1050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Al </a:t>
            </a:r>
            <a:r>
              <a:rPr lang="es-MX" sz="1050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finalizar el curso se </a:t>
            </a:r>
            <a:r>
              <a:rPr lang="es-MX" sz="1050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entregará </a:t>
            </a:r>
            <a:r>
              <a:rPr lang="es-MX" sz="1050" dirty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constancia con </a:t>
            </a:r>
            <a:r>
              <a:rPr lang="es-MX" sz="1050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validez curricular</a:t>
            </a:r>
            <a:r>
              <a:rPr lang="es-MX" sz="1050" b="1" dirty="0" smtClean="0">
                <a:latin typeface="+GOTHAM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s-MX" sz="1050" dirty="0">
              <a:latin typeface="+GOTHAM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s-MX" dirty="0">
              <a:latin typeface="+GOTHAM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187697" y="5661431"/>
            <a:ext cx="300768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rgbClr val="00B0F0"/>
                </a:solidFill>
                <a:latin typeface="+GOTHAM"/>
                <a:ea typeface="Calibri" panose="020F0502020204030204" pitchFamily="34" charset="0"/>
              </a:rPr>
              <a:t>INFORMES E INSCRIPCIONES:</a:t>
            </a:r>
            <a:endParaRPr lang="es-MX" sz="900" dirty="0">
              <a:solidFill>
                <a:srgbClr val="00B0F0"/>
              </a:solidFill>
              <a:latin typeface="+GOTHAM"/>
              <a:ea typeface="Times New Roman" panose="02020603050405020304" pitchFamily="18" charset="0"/>
            </a:endParaRPr>
          </a:p>
          <a:p>
            <a:pPr algn="ctr"/>
            <a:r>
              <a:rPr lang="es-MX" sz="900" dirty="0">
                <a:solidFill>
                  <a:srgbClr val="00B0F0"/>
                </a:solidFill>
                <a:latin typeface="+GOTHAM"/>
                <a:ea typeface="Calibri" panose="020F0502020204030204" pitchFamily="34" charset="0"/>
              </a:rPr>
              <a:t>Ing. Mirna Molina García</a:t>
            </a:r>
            <a:endParaRPr lang="es-MX" sz="900" dirty="0">
              <a:solidFill>
                <a:srgbClr val="00B0F0"/>
              </a:solidFill>
              <a:latin typeface="+GOTHAM"/>
              <a:ea typeface="Times New Roman" panose="02020603050405020304" pitchFamily="18" charset="0"/>
            </a:endParaRPr>
          </a:p>
          <a:p>
            <a:pPr algn="ctr"/>
            <a:r>
              <a:rPr lang="es-MX" sz="900" dirty="0">
                <a:solidFill>
                  <a:srgbClr val="00B0F0"/>
                </a:solidFill>
                <a:latin typeface="+GOTHAM"/>
                <a:ea typeface="Calibri" panose="020F0502020204030204" pitchFamily="34" charset="0"/>
              </a:rPr>
              <a:t>  Educación Continua</a:t>
            </a:r>
            <a:endParaRPr lang="es-MX" sz="900" dirty="0">
              <a:solidFill>
                <a:srgbClr val="00B0F0"/>
              </a:solidFill>
              <a:latin typeface="+GOTHAM"/>
              <a:ea typeface="Times New Roman" panose="02020603050405020304" pitchFamily="18" charset="0"/>
            </a:endParaRPr>
          </a:p>
          <a:p>
            <a:pPr algn="ctr"/>
            <a:r>
              <a:rPr lang="es-MX" sz="900" b="1" dirty="0">
                <a:solidFill>
                  <a:srgbClr val="00B0F0"/>
                </a:solidFill>
                <a:latin typeface="+GOTHAM"/>
                <a:ea typeface="Calibri" panose="020F0502020204030204" pitchFamily="34" charset="0"/>
              </a:rPr>
              <a:t>Teléfonos: 50-44-70-20 Y 58-52-74-26 EXT: </a:t>
            </a:r>
            <a:r>
              <a:rPr lang="es-MX" sz="900" b="1" dirty="0" smtClean="0">
                <a:solidFill>
                  <a:srgbClr val="00B0F0"/>
                </a:solidFill>
                <a:latin typeface="+GOTHAM"/>
                <a:ea typeface="Calibri" panose="020F0502020204030204" pitchFamily="34" charset="0"/>
              </a:rPr>
              <a:t>113      </a:t>
            </a:r>
            <a:endParaRPr lang="es-MX" sz="900" dirty="0">
              <a:solidFill>
                <a:srgbClr val="00B0F0"/>
              </a:solidFill>
              <a:latin typeface="+GOTHAM"/>
              <a:ea typeface="Times New Roman" panose="02020603050405020304" pitchFamily="18" charset="0"/>
            </a:endParaRPr>
          </a:p>
          <a:p>
            <a:pPr algn="ctr"/>
            <a:r>
              <a:rPr lang="es-MX" sz="900" b="1" u="sng" dirty="0">
                <a:solidFill>
                  <a:srgbClr val="00B0F0"/>
                </a:solidFill>
                <a:latin typeface="+GOTHAM"/>
                <a:ea typeface="Calibri" panose="020F0502020204030204" pitchFamily="34" charset="0"/>
                <a:hlinkClick r:id="rId3"/>
              </a:rPr>
              <a:t>educacioncontinua@teschi.edu.mx</a:t>
            </a:r>
            <a:endParaRPr lang="es-MX" sz="900" dirty="0">
              <a:solidFill>
                <a:srgbClr val="00B0F0"/>
              </a:solidFill>
              <a:latin typeface="+GOTHAM"/>
              <a:ea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3"/>
          <a:stretch/>
        </p:blipFill>
        <p:spPr>
          <a:xfrm>
            <a:off x="-270982" y="5409422"/>
            <a:ext cx="1854873" cy="1766405"/>
          </a:xfrm>
          <a:prstGeom prst="rect">
            <a:avLst/>
          </a:prstGeom>
        </p:spPr>
      </p:pic>
      <p:pic>
        <p:nvPicPr>
          <p:cNvPr id="22" name="Picture 24" descr="http://teschi.edu.mx/teschi/acerca_del_tecnologico/simbolos/groups/public/documents/edomex_imagen/teschi_logo_normal_transparente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656" y="241629"/>
            <a:ext cx="1653164" cy="353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n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43" y="201999"/>
            <a:ext cx="1653164" cy="39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n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993" y="223081"/>
            <a:ext cx="1653164" cy="38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332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3410</TotalTime>
  <Words>171</Words>
  <Application>Microsoft Office PowerPoint</Application>
  <PresentationFormat>Presentación en pantalla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Parallax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</dc:creator>
  <cp:lastModifiedBy>Mirna</cp:lastModifiedBy>
  <cp:revision>88</cp:revision>
  <cp:lastPrinted>2017-01-26T00:05:40Z</cp:lastPrinted>
  <dcterms:created xsi:type="dcterms:W3CDTF">2016-08-19T20:42:12Z</dcterms:created>
  <dcterms:modified xsi:type="dcterms:W3CDTF">2017-02-24T23:50:55Z</dcterms:modified>
</cp:coreProperties>
</file>